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27"/>
  </p:notesMasterIdLst>
  <p:handoutMasterIdLst>
    <p:handoutMasterId r:id="rId28"/>
  </p:handoutMasterIdLst>
  <p:sldIdLst>
    <p:sldId id="1408" r:id="rId12"/>
    <p:sldId id="1416" r:id="rId13"/>
    <p:sldId id="1455" r:id="rId14"/>
    <p:sldId id="1456" r:id="rId15"/>
    <p:sldId id="1461" r:id="rId16"/>
    <p:sldId id="1467" r:id="rId17"/>
    <p:sldId id="1462" r:id="rId18"/>
    <p:sldId id="1463" r:id="rId19"/>
    <p:sldId id="1469" r:id="rId20"/>
    <p:sldId id="1466" r:id="rId21"/>
    <p:sldId id="1464" r:id="rId22"/>
    <p:sldId id="1468" r:id="rId23"/>
    <p:sldId id="1457" r:id="rId24"/>
    <p:sldId id="1465" r:id="rId25"/>
    <p:sldId id="1454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92929"/>
    <a:srgbClr val="FFFFFF"/>
    <a:srgbClr val="BAD80A"/>
    <a:srgbClr val="A80000"/>
    <a:srgbClr val="5C2D91"/>
    <a:srgbClr val="0078D7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57" autoAdjust="0"/>
  </p:normalViewPr>
  <p:slideViewPr>
    <p:cSldViewPr>
      <p:cViewPr varScale="1">
        <p:scale>
          <a:sx n="89" d="100"/>
          <a:sy n="89" d="100"/>
        </p:scale>
        <p:origin x="13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10/19/2016 12:39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10/19/2016 12:39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10/19/2016 12:39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10/19/2016 12:39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10/19/2016 12:40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10/19/2016 12:39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1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backup slide to quickly demo CLI 2.0 features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10/19/2016 12:39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35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E61D2-39F9-46F1-A26E-BAEEB6B4E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3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860241" y="0"/>
            <a:ext cx="7581899" cy="6994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6A98-0376-4DF6-A029-3B694CD241A2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A3DE-6F77-4DEE-9593-588F28B22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44661" y="1285609"/>
            <a:ext cx="6797478" cy="537449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 body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1187754"/>
            <a:ext cx="2809875" cy="798512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0078D7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55008" y="1986266"/>
            <a:ext cx="1785161" cy="4993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644660" y="373921"/>
            <a:ext cx="6797479" cy="77244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6659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  <p:sldLayoutId id="214748448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projectaz" TargetMode="Externa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zure/azure-rest-api-specs/master/arm-compute/2015-06-15/swagger/compute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5" Type="http://schemas.openxmlformats.org/officeDocument/2006/relationships/hyperlink" Target="https://github.com/Azure/azure-cli/blob/master/src/azure/cli/commands/_auto_command.py" TargetMode="External"/><Relationship Id="rId4" Type="http://schemas.openxmlformats.org/officeDocument/2006/relationships/hyperlink" Target="https://github.com/Azure/azure-quickstart-templates/blob/master/101-vm-simple-linux/azuredeploy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</a:t>
            </a:r>
            <a:r>
              <a:rPr lang="en-US" sz="4000"/>
              <a:t>Service Management Tools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021818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https://aka.ms/getprojectaz</a:t>
            </a:r>
            <a:r>
              <a:rPr lang="en-US" sz="3600" dirty="0"/>
              <a:t> 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Walkthrough: Bash on Windows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639" y="2752999"/>
            <a:ext cx="11887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update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libssl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libffi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python-dev curl -L https://aka.ms/InstallAzureCli |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bash</a:t>
            </a:r>
          </a:p>
          <a:p>
            <a:pPr lvl="0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onsolas" panose="020B0609020204030204" pitchFamily="49" charset="0"/>
              </a:rPr>
              <a:t>exec -l $SHELL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62"/>
            <a:ext cx="12436475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2928561"/>
            <a:ext cx="7374750" cy="3846639"/>
          </a:xfrm>
        </p:spPr>
        <p:txBody>
          <a:bodyPr lIns="182880" tIns="146304" rIns="182880" bIns="146304">
            <a:noAutofit/>
          </a:bodyPr>
          <a:lstStyle/>
          <a:p>
            <a:pPr lvl="0">
              <a:spcBef>
                <a:spcPts val="1200"/>
              </a:spcBef>
            </a:pPr>
            <a:r>
              <a:rPr lang="it-IT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Segoe UI Light"/>
              </a:rPr>
              <a:t>Visual Studio subscription (paid, MPN,  or BizSpark)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Try out different Azure services, experiment, and learn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Provision developer machines with Visual Studio VMs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Great for individual dev/test workloads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Each Visual Studio subscriber gets up to $150 per month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use for dev/test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 charge for software installed for dev and test, plus access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subscriber-only VM gallery and special dev/test rates on HDInsight, Web Apps, and Cloud Service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1056358"/>
            <a:ext cx="7374750" cy="1491455"/>
          </a:xfrm>
        </p:spPr>
        <p:txBody>
          <a:bodyPr lIns="182880" tIns="146304" rIns="182880" bIns="146304">
            <a:no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rPr>
              <a:t>Visual Studio Dev Essentials (free)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Not a Visual Studio subscriber? Get a $25 monthly Azure credit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by joining Visual Studio Dev Essentials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7071" y="274794"/>
            <a:ext cx="627770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Azure benefits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84738" cy="69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755" y="274794"/>
            <a:ext cx="4734301" cy="3315366"/>
            <a:chOff x="79755" y="274794"/>
            <a:chExt cx="4734301" cy="3315366"/>
          </a:xfrm>
        </p:grpSpPr>
        <p:grpSp>
          <p:nvGrpSpPr>
            <p:cNvPr id="4" name="Group 3"/>
            <p:cNvGrpSpPr/>
            <p:nvPr/>
          </p:nvGrpSpPr>
          <p:grpSpPr>
            <a:xfrm>
              <a:off x="79755" y="274794"/>
              <a:ext cx="4656184" cy="3315366"/>
              <a:chOff x="79755" y="274794"/>
              <a:chExt cx="4656184" cy="331536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363622" y="2188089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4241" y="671473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b="23298"/>
              <a:stretch/>
            </p:blipFill>
            <p:spPr>
              <a:xfrm>
                <a:off x="387834" y="985419"/>
                <a:ext cx="1676588" cy="69778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b="22482"/>
              <a:stretch/>
            </p:blipFill>
            <p:spPr>
              <a:xfrm>
                <a:off x="2320754" y="2230466"/>
                <a:ext cx="2186402" cy="75712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79755" y="2355146"/>
                <a:ext cx="2076242" cy="869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595111" y="1731549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198396" y="3243655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83561" y="1742884"/>
                <a:ext cx="2107161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3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8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hours a day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70602" y="1740930"/>
                <a:ext cx="2565337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40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 load test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0177" y="2925362"/>
                <a:ext cx="1645549" cy="66479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25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HDInsight nodes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3148" y="3022345"/>
                <a:ext cx="2273974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Up to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50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websites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DB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34" y="2171670"/>
                <a:ext cx="1446881" cy="829056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74638" y="452765"/>
                <a:ext cx="1977552" cy="849463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$25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/month 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307" y="967533"/>
                <a:ext cx="1900927" cy="83455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74638" y="274794"/>
                <a:ext cx="2109086" cy="489365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 ESSENTIALS</a:t>
                </a: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720715"/>
              <a:ext cx="882077" cy="28531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83561" y="3713016"/>
            <a:ext cx="4530495" cy="3208734"/>
            <a:chOff x="283561" y="3713016"/>
            <a:chExt cx="4530495" cy="3208734"/>
          </a:xfrm>
        </p:grpSpPr>
        <p:sp>
          <p:nvSpPr>
            <p:cNvPr id="7" name="Rectangle 6"/>
            <p:cNvSpPr/>
            <p:nvPr/>
          </p:nvSpPr>
          <p:spPr bwMode="auto">
            <a:xfrm>
              <a:off x="283561" y="3713016"/>
              <a:ext cx="3038037" cy="1481036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PROFESSIONAL/TEST PROFESSIONAL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B0F0"/>
                    </a:gs>
                    <a:gs pos="0">
                      <a:srgbClr val="00B0F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MSDN PLATFORMS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$100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505050"/>
                    </a:gs>
                    <a:gs pos="0">
                      <a:srgbClr val="50505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ENTERPRISE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70C0"/>
                    </a:gs>
                    <a:gs pos="0">
                      <a:srgbClr val="0070C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l="56583"/>
            <a:stretch/>
          </p:blipFill>
          <p:spPr>
            <a:xfrm>
              <a:off x="2275027" y="3856636"/>
              <a:ext cx="2169583" cy="30651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3912318"/>
              <a:ext cx="882077" cy="285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5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" grpId="0"/>
      <p:bldP spid="2" grpId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Continuous Deployment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08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271484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2.0 (Preview)</a:t>
            </a:r>
          </a:p>
        </p:txBody>
      </p:sp>
    </p:spTree>
    <p:extLst>
      <p:ext uri="{BB962C8B-B14F-4D97-AF65-F5344CB8AC3E}">
        <p14:creationId xmlns:p14="http://schemas.microsoft.com/office/powerpoint/2010/main" val="5296037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@Cthulhu: /mnt/c/Users/jong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0" y="0"/>
            <a:ext cx="113865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36795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014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41918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Swagger</a:t>
            </a:r>
          </a:p>
        </p:txBody>
      </p:sp>
      <p:sp>
        <p:nvSpPr>
          <p:cNvPr id="5" name="Freeform 4"/>
          <p:cNvSpPr/>
          <p:nvPr/>
        </p:nvSpPr>
        <p:spPr>
          <a:xfrm>
            <a:off x="4785506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AutoRest</a:t>
            </a:r>
          </a:p>
        </p:txBody>
      </p:sp>
      <p:sp>
        <p:nvSpPr>
          <p:cNvPr id="6" name="Freeform 5"/>
          <p:cNvSpPr/>
          <p:nvPr/>
        </p:nvSpPr>
        <p:spPr>
          <a:xfrm>
            <a:off x="7210112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SDKs</a:t>
            </a:r>
          </a:p>
        </p:txBody>
      </p:sp>
      <p:sp>
        <p:nvSpPr>
          <p:cNvPr id="7" name="Freeform 6"/>
          <p:cNvSpPr/>
          <p:nvPr/>
        </p:nvSpPr>
        <p:spPr>
          <a:xfrm>
            <a:off x="963471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CLI</a:t>
            </a:r>
          </a:p>
        </p:txBody>
      </p:sp>
      <p:sp>
        <p:nvSpPr>
          <p:cNvPr id="8" name="Pentagon 7"/>
          <p:cNvSpPr/>
          <p:nvPr/>
        </p:nvSpPr>
        <p:spPr>
          <a:xfrm>
            <a:off x="33041" y="115937"/>
            <a:ext cx="2704550" cy="746083"/>
          </a:xfrm>
          <a:prstGeom prst="homePlate">
            <a:avLst>
              <a:gd name="adj" fmla="val 78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/>
              <a:t>[optional]</a:t>
            </a:r>
          </a:p>
          <a:p>
            <a:pPr algn="ctr"/>
            <a:r>
              <a:rPr lang="en-US" sz="2040" dirty="0"/>
              <a:t>ARM Template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42311" y="-771810"/>
            <a:ext cx="18840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36" dirty="0"/>
          </a:p>
        </p:txBody>
      </p:sp>
      <p:sp>
        <p:nvSpPr>
          <p:cNvPr id="19" name="Rectangle 18"/>
          <p:cNvSpPr/>
          <p:nvPr/>
        </p:nvSpPr>
        <p:spPr>
          <a:xfrm>
            <a:off x="131370" y="961502"/>
            <a:ext cx="4654136" cy="150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"parameters":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"size":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"type":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defaultValue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": "Standard_A2",</a:t>
            </a:r>
          </a:p>
          <a:p>
            <a:r>
              <a:rPr lang="de-DE" sz="1122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547" y="5743058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3"/>
              </a:rPr>
              <a:t>Full Swagger Spec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9" name="Rectangle 8"/>
          <p:cNvSpPr/>
          <p:nvPr/>
        </p:nvSpPr>
        <p:spPr>
          <a:xfrm>
            <a:off x="217547" y="6001215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4"/>
              </a:rPr>
              <a:t>Example ARM Template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0" name="Rectangle 9"/>
          <p:cNvSpPr/>
          <p:nvPr/>
        </p:nvSpPr>
        <p:spPr>
          <a:xfrm>
            <a:off x="217547" y="627843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5"/>
              </a:rPr>
              <a:t>CLI Command Generator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3" name="Rectangle 12"/>
          <p:cNvSpPr/>
          <p:nvPr/>
        </p:nvSpPr>
        <p:spPr>
          <a:xfrm>
            <a:off x="2064307" y="2211752"/>
            <a:ext cx="6303359" cy="16791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VMParameters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      "properties": {</a:t>
            </a:r>
          </a:p>
          <a:p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ro-RO" sz="1122" dirty="0" err="1"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"type":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"$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ref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"#/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definitions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DeploymentParameter_size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description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"The VM Size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that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should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created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.",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"x-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ms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-client-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flatten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true</a:t>
            </a:r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27368" y="3694892"/>
            <a:ext cx="7123450" cy="2207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VirtualMachine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subscription.virtualMachines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().define("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withRegion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Region.</a:t>
            </a:r>
            <a:r>
              <a:rPr lang="en-US" sz="1122" b="1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US_WEST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withNewNetwork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myVNnet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"10.0.0.0/28")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withPrivateIpAddressDynamic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withNewPublicIpAddress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withLatestImage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MicrosoftWindowsServer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"2008-R2-SP1")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withSize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(Size.Type.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Standard_A2)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withNewStorageAccount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withNewDataDisk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(100)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.provision();</a:t>
            </a:r>
          </a:p>
          <a:p>
            <a:r>
              <a:rPr lang="sk-SK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0692" y="5273939"/>
            <a:ext cx="5517518" cy="1503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Usage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 &lt;resource-group&gt; &lt;image&gt; [size] </a:t>
            </a:r>
          </a:p>
          <a:p>
            <a:endParaRPr lang="en-US" sz="1122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Options: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-h, --help	   Output usage and help information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--name &lt;name&gt;          The virtual machine name 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--size &lt;instance-size&gt; The VM Size that should be created.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sshkey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	              The SSH key</a:t>
            </a:r>
          </a:p>
        </p:txBody>
      </p:sp>
    </p:spTree>
    <p:extLst>
      <p:ext uri="{BB962C8B-B14F-4D97-AF65-F5344CB8AC3E}">
        <p14:creationId xmlns:p14="http://schemas.microsoft.com/office/powerpoint/2010/main" val="30550667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243</TotalTime>
  <Words>667</Words>
  <Application>Microsoft Office PowerPoint</Application>
  <PresentationFormat>Custom</PresentationFormat>
  <Paragraphs>122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</vt:lpstr>
      <vt:lpstr>Calibri</vt:lpstr>
      <vt:lpstr>Consolas</vt:lpstr>
      <vt:lpstr>Courier</vt:lpstr>
      <vt:lpstr>Courier New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Management Tools</vt:lpstr>
      <vt:lpstr>Portal</vt:lpstr>
      <vt:lpstr>Continuous Deployment  with Git</vt:lpstr>
      <vt:lpstr>CLI</vt:lpstr>
      <vt:lpstr>CLI 2.0 (Preview)</vt:lpstr>
      <vt:lpstr>PowerPoint Presentation</vt:lpstr>
      <vt:lpstr>Announcing Azure Command-Line Interface (CLI) 2.0 Preview</vt:lpstr>
      <vt:lpstr>Goals for the new release</vt:lpstr>
      <vt:lpstr>PowerPoint Presentation</vt:lpstr>
      <vt:lpstr>Installation Walkthrough: Bash on Windows</vt:lpstr>
      <vt:lpstr>Demo</vt:lpstr>
      <vt:lpstr>PowerPoint Presentation</vt:lpstr>
      <vt:lpstr>Visual Studio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14</cp:revision>
  <dcterms:created xsi:type="dcterms:W3CDTF">2016-09-26T14:58:45Z</dcterms:created>
  <dcterms:modified xsi:type="dcterms:W3CDTF">2016-10-19T07:43:41Z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